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6"/>
  </p:sldMasterIdLst>
  <p:notesMasterIdLst>
    <p:notesMasterId r:id="rId32"/>
  </p:notesMasterIdLst>
  <p:sldIdLst>
    <p:sldId id="263" r:id="rId7"/>
    <p:sldId id="277" r:id="rId8"/>
    <p:sldId id="289" r:id="rId9"/>
    <p:sldId id="278" r:id="rId10"/>
    <p:sldId id="272" r:id="rId11"/>
    <p:sldId id="279" r:id="rId12"/>
    <p:sldId id="266" r:id="rId13"/>
    <p:sldId id="280" r:id="rId14"/>
    <p:sldId id="267" r:id="rId15"/>
    <p:sldId id="268" r:id="rId16"/>
    <p:sldId id="281" r:id="rId17"/>
    <p:sldId id="269" r:id="rId18"/>
    <p:sldId id="270" r:id="rId19"/>
    <p:sldId id="286" r:id="rId20"/>
    <p:sldId id="273" r:id="rId21"/>
    <p:sldId id="282" r:id="rId22"/>
    <p:sldId id="274" r:id="rId23"/>
    <p:sldId id="283" r:id="rId24"/>
    <p:sldId id="275" r:id="rId25"/>
    <p:sldId id="284" r:id="rId26"/>
    <p:sldId id="276" r:id="rId27"/>
    <p:sldId id="264" r:id="rId28"/>
    <p:sldId id="287" r:id="rId29"/>
    <p:sldId id="285" r:id="rId30"/>
    <p:sldId id="28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807849-AC31-1366-8938-BFA5D14C17B1}" name="Kennedy, Cathleen" initials="KC" userId="S::kennedy.cathleen@epa.gov::66f8e4a8-49fa-497e-9462-56908c4be335" providerId="AD"/>
  <p188:author id="{2D1A51B8-27BA-0F6D-EAFD-D5AD430F147F}" name="Eagan, Shaun" initials="SE" userId="S::Eagan.Shaun@epa.gov::66081b7b-ffe4-44c1-9ec3-e48c35aa6c08" providerId="AD"/>
  <p188:author id="{441DFCE3-D46D-8D81-5F28-79D83C40AB62}" name="Brakeall, John" initials="JB" userId="S::Brakeall.John@epa.gov::b3b86dcd-4b83-4fd0-b96c-fd8c95c0da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C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3DD371-5CD3-41B4-9D08-12B5F573392A}" v="18" dt="2025-12-15T16:27:10.927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372" autoAdjust="0"/>
  </p:normalViewPr>
  <p:slideViewPr>
    <p:cSldViewPr snapToGrid="0">
      <p:cViewPr varScale="1">
        <p:scale>
          <a:sx n="79" d="100"/>
          <a:sy n="79" d="100"/>
        </p:scale>
        <p:origin x="17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86B9E-9FD0-4583-948F-8D60D1EFCB39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1332D-3647-4B1C-9D99-07518A082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5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1332D-3647-4B1C-9D99-07518A0829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1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1332D-3647-4B1C-9D99-07518A0829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7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1332D-3647-4B1C-9D99-07518A0829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1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1332D-3647-4B1C-9D99-07518A0829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6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C0EFB-98FC-482B-BE0D-7C26D20195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40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1332D-3647-4B1C-9D99-07518A0829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C0EFB-98FC-482B-BE0D-7C26D2019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1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1332D-3647-4B1C-9D99-07518A0829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1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5284-B952-4AEE-AFA2-6B74469CF820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8E6ACE-39B1-9A4E-BE16-5C3EA57E39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1049" y="1510904"/>
            <a:ext cx="1762953" cy="541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6F93-5C65-4DFA-801A-3A3D7A88C15D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BA990-C1EA-43D1-812D-92E01F2484BD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A89B-92C5-41ED-BC5A-B5867ACCA298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E567-A5A9-4FF9-BDD6-0853E455F980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56E4-1830-4EB3-963D-E4B10DC4FC94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6421-D460-49F3-BB6C-52600125AF65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4F4E9-C634-464F-AB36-FAA3498EA98F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6F78B-14F6-4ABB-9E93-97234C421317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AD39-6B3E-4AF8-B475-8104E1225E88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08B1-7836-4B04-A1A9-476EB5A77851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287F-DB73-4ED2-9AF3-D64838A888D3}" type="datetime1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350A-5F8C-4B0C-BF26-BDCA4D93E952}" type="datetime1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AB8-1B33-4ABF-8530-F6B5B9353818}" type="datetime1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8D073-F84F-484D-B6D2-D5094142DCAD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2DC71-ED45-43A8-8E75-DE1A989B8F07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A7AE9-4026-4799-BA56-990D0F034CF3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C7E5-CBE8-E2B9-CB07-BE1734F8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716" y="1996249"/>
            <a:ext cx="7013883" cy="1646302"/>
          </a:xfrm>
        </p:spPr>
        <p:txBody>
          <a:bodyPr>
            <a:noAutofit/>
          </a:bodyPr>
          <a:lstStyle/>
          <a:p>
            <a:pPr algn="ctr"/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Crossley Farm Superfund site: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Temperature Monitoring in the West Branch of the Perkiomen and Unnamed Tributary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B9AC0-3C05-CEBC-4ECA-F04CEDE05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96839" y="3992451"/>
            <a:ext cx="9144000" cy="2647300"/>
          </a:xfrm>
        </p:spPr>
        <p:txBody>
          <a:bodyPr>
            <a:normAutofit fontScale="92500" lnSpcReduction="10000"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EPA Region 3</a:t>
            </a:r>
          </a:p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 15, 2025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Leslee Everett – Remedial Project Manager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 Gallagher – Remedial Project Manager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Brakeall – Community Involvement Coordinator 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 Taynor – Biological Technical Assistance Group</a:t>
            </a:r>
          </a:p>
        </p:txBody>
      </p:sp>
    </p:spTree>
    <p:extLst>
      <p:ext uri="{BB962C8B-B14F-4D97-AF65-F5344CB8AC3E}">
        <p14:creationId xmlns:p14="http://schemas.microsoft.com/office/powerpoint/2010/main" val="399019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plant&#10;&#10;AI-generated content may be incorrect.">
            <a:extLst>
              <a:ext uri="{FF2B5EF4-FFF2-40B4-BE49-F238E27FC236}">
                <a16:creationId xmlns:a16="http://schemas.microsoft.com/office/drawing/2014/main" id="{59519F2D-1B9A-9473-B5EB-B921D2B34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8" y="257202"/>
            <a:ext cx="4181763" cy="5575684"/>
          </a:xfrm>
          <a:prstGeom prst="rect">
            <a:avLst/>
          </a:prstGeom>
        </p:spPr>
      </p:pic>
      <p:pic>
        <p:nvPicPr>
          <p:cNvPr id="9" name="Picture 8" descr="A picture containing grass, outdoor, nature, river&#10;&#10;AI-generated content may be incorrect.">
            <a:extLst>
              <a:ext uri="{FF2B5EF4-FFF2-40B4-BE49-F238E27FC236}">
                <a16:creationId xmlns:a16="http://schemas.microsoft.com/office/drawing/2014/main" id="{CCF3673E-8C7E-F9F4-210B-A5F2BB794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07" y="574854"/>
            <a:ext cx="6786113" cy="508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7EA939-E660-803D-F444-FBB9D0762760}"/>
              </a:ext>
            </a:extLst>
          </p:cNvPr>
          <p:cNvSpPr txBox="1"/>
          <p:nvPr/>
        </p:nvSpPr>
        <p:spPr>
          <a:xfrm>
            <a:off x="1069900" y="5898574"/>
            <a:ext cx="274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2013 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(Location: Probe upstream of Discharge 1)</a:t>
            </a:r>
            <a:r>
              <a:rPr lang="en-US" dirty="0"/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92A81-1E6F-7065-63CC-FA02DF57DFCC}"/>
              </a:ext>
            </a:extLst>
          </p:cNvPr>
          <p:cNvSpPr txBox="1"/>
          <p:nvPr/>
        </p:nvSpPr>
        <p:spPr>
          <a:xfrm>
            <a:off x="6268453" y="5905078"/>
            <a:ext cx="2982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algn="ctr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(Location: Probe upstream of Discharge 1)</a:t>
            </a:r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4636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29DC-BBAE-817C-6D3E-CB8D4E97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536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Temperature Probe Locations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51344-C596-A03D-80F3-ED2415F2E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212374"/>
            <a:ext cx="5453062" cy="5577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F6CC5-185F-1B10-BC9E-7E7E6337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841" y="1212374"/>
            <a:ext cx="527589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3F8B07F-9E8A-4B75-B1A2-292722744D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3748" y="709735"/>
          <a:ext cx="6948252" cy="449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3" imgH="7543568" progId="AcroExch.Document.DC">
                  <p:embed/>
                </p:oleObj>
              </mc:Choice>
              <mc:Fallback>
                <p:oleObj name="Acrobat Document" r:id="rId2" imgW="11658513" imgH="7543568" progId="AcroExch.Document.DC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3F8B07F-9E8A-4B75-B1A2-292722744D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43748" y="709735"/>
                        <a:ext cx="6948252" cy="4496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fallen tree in a forest&#10;&#10;AI-generated content may be incorrect.">
            <a:extLst>
              <a:ext uri="{FF2B5EF4-FFF2-40B4-BE49-F238E27FC236}">
                <a16:creationId xmlns:a16="http://schemas.microsoft.com/office/drawing/2014/main" id="{4FC2A7D2-B750-2B83-5D24-660EC731B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2" y="2131129"/>
            <a:ext cx="4821896" cy="3616422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979AF007-210C-A739-BA34-5DD0906D5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 Gallery 1</a:t>
            </a:r>
          </a:p>
        </p:txBody>
      </p:sp>
    </p:spTree>
    <p:extLst>
      <p:ext uri="{BB962C8B-B14F-4D97-AF65-F5344CB8AC3E}">
        <p14:creationId xmlns:p14="http://schemas.microsoft.com/office/powerpoint/2010/main" val="3302744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EA238-0474-2707-7C9A-CDF6060C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2A0C5F-5075-AF39-C101-A47D2BED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 Gallery 2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3AD3C58-87FF-ACEA-E0ED-A0CB49EE1C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7949" y="1549363"/>
          <a:ext cx="7384293" cy="5063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Exch.Document.DC">
                  <p:embed/>
                </p:oleObj>
              </mc:Choice>
              <mc:Fallback>
                <p:oleObj name="Acrobat Document" r:id="rId2" imgW="24688800" imgH="16459200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3AD3C58-87FF-ACEA-E0ED-A0CB49EE1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7949" y="1549363"/>
                        <a:ext cx="7384293" cy="5063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E6C3751-8C31-F695-BEDF-2F92AACA3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08" y="1549363"/>
            <a:ext cx="4741664" cy="50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7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C04D2-F67D-70A3-6816-6DEC156EE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36B8714-8506-371D-D52C-CE32B890E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20" y="15781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 Gallery 2</a:t>
            </a:r>
          </a:p>
        </p:txBody>
      </p:sp>
      <p:pic>
        <p:nvPicPr>
          <p:cNvPr id="2" name="Crossley Farm Discharge Gallery 2">
            <a:hlinkClick r:id="" action="ppaction://media"/>
            <a:extLst>
              <a:ext uri="{FF2B5EF4-FFF2-40B4-BE49-F238E27FC236}">
                <a16:creationId xmlns:a16="http://schemas.microsoft.com/office/drawing/2014/main" id="{12B46BD4-CB71-9A34-E8A0-9AF3D87DE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658" y="687643"/>
            <a:ext cx="2912675" cy="5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92DEBA-7A45-02F6-B2BE-31C06FE80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738702"/>
              </p:ext>
            </p:extLst>
          </p:nvPr>
        </p:nvGraphicFramePr>
        <p:xfrm>
          <a:off x="3333669" y="1525789"/>
          <a:ext cx="5535868" cy="5304734"/>
        </p:xfrm>
        <a:graphic>
          <a:graphicData uri="http://schemas.openxmlformats.org/drawingml/2006/table">
            <a:tbl>
              <a:tblPr/>
              <a:tblGrid>
                <a:gridCol w="2194560">
                  <a:extLst>
                    <a:ext uri="{9D8B030D-6E8A-4147-A177-3AD203B41FA5}">
                      <a16:colId xmlns:a16="http://schemas.microsoft.com/office/drawing/2014/main" val="1747760725"/>
                    </a:ext>
                  </a:extLst>
                </a:gridCol>
                <a:gridCol w="3341308">
                  <a:extLst>
                    <a:ext uri="{9D8B030D-6E8A-4147-A177-3AD203B41FA5}">
                      <a16:colId xmlns:a16="http://schemas.microsoft.com/office/drawing/2014/main" val="40525656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Temperature Endpoint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Temperature Value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762767"/>
                  </a:ext>
                </a:extLst>
              </a:tr>
              <a:tr h="82286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Complete Mortality Rate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Above 77</a:t>
                      </a:r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° F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610450"/>
                  </a:ext>
                </a:extLst>
              </a:tr>
              <a:tr h="82286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 Mortality Rate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Above 71.6</a:t>
                      </a:r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° F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338802"/>
                  </a:ext>
                </a:extLst>
              </a:tr>
              <a:tr h="82286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Resistance Range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Between 68 to 71.6</a:t>
                      </a:r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° F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sz="17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341952"/>
                  </a:ext>
                </a:extLst>
              </a:tr>
              <a:tr h="57992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Tolerance Range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Between 64.4 to 68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° F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14164"/>
                  </a:ext>
                </a:extLst>
              </a:tr>
              <a:tr h="82286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Preference Range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Between 54.3 to 63.7</a:t>
                      </a:r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° F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945071"/>
                  </a:ext>
                </a:extLst>
              </a:tr>
              <a:tr h="579923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Spawning </a:t>
                      </a:r>
                      <a:r>
                        <a:rPr lang="en-US" sz="1700" b="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3000"/>
                        </a:lnSpc>
                        <a:buNone/>
                      </a:pPr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Between 41 to 50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° F</a:t>
                      </a:r>
                      <a:r>
                        <a:rPr lang="en-US" sz="17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</a:p>
                  </a:txBody>
                  <a:tcPr marL="88047" marR="88047" marT="44023" marB="440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54450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135C5C5-7673-A4D1-A1CD-D6CE0987D18E}"/>
              </a:ext>
            </a:extLst>
          </p:cNvPr>
          <p:cNvSpPr txBox="1">
            <a:spLocks/>
          </p:cNvSpPr>
          <p:nvPr/>
        </p:nvSpPr>
        <p:spPr>
          <a:xfrm>
            <a:off x="3333669" y="86264"/>
            <a:ext cx="5535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Calibri"/>
                <a:ea typeface="Calibri"/>
                <a:cs typeface="Calibri"/>
              </a:rPr>
              <a:t>Brown Trout Temperature Endpoints</a:t>
            </a:r>
          </a:p>
          <a:p>
            <a:pPr algn="ctr"/>
            <a:r>
              <a:rPr lang="en-US" sz="1900" dirty="0">
                <a:latin typeface="Calibri"/>
                <a:ea typeface="Calibri"/>
                <a:cs typeface="Calibri"/>
              </a:rPr>
              <a:t>(Coutant 1975 , Bell 2006)​ (converted to Fahrenheit) </a:t>
            </a:r>
            <a:endParaRPr lang="en-US" sz="19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C7C509F-8B1A-0A2E-5C4F-5C25EA016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116" y="2948754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4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1CF-4742-97CD-36FF-D06588B4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350" y="3336915"/>
            <a:ext cx="4953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Unnamed Tributary – Discharge Gallery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25019-0A58-7A5C-52BF-485B3747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Good data from 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52D42-43A5-8000-C716-877B7B40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3563399"/>
            <a:ext cx="6994461" cy="3133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97A12-A811-E787-C9B3-2E90A10D9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9" y="241833"/>
            <a:ext cx="6810375" cy="3076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17A18E-93F4-4F52-6F1B-F6D91C19F80E}"/>
              </a:ext>
            </a:extLst>
          </p:cNvPr>
          <p:cNvSpPr txBox="1"/>
          <p:nvPr/>
        </p:nvSpPr>
        <p:spPr>
          <a:xfrm>
            <a:off x="8681229" y="2527423"/>
            <a:ext cx="31432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9/28/22 to 11/20/23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F5C17-0FFC-7BAB-8C6B-589E17F74042}"/>
              </a:ext>
            </a:extLst>
          </p:cNvPr>
          <p:cNvSpPr txBox="1"/>
          <p:nvPr/>
        </p:nvSpPr>
        <p:spPr>
          <a:xfrm>
            <a:off x="6996176" y="971296"/>
            <a:ext cx="1869440" cy="373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Upstream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C46EF9-87AE-2EC9-9BCA-C2F367C5B0DD}"/>
              </a:ext>
            </a:extLst>
          </p:cNvPr>
          <p:cNvSpPr txBox="1"/>
          <p:nvPr/>
        </p:nvSpPr>
        <p:spPr>
          <a:xfrm>
            <a:off x="6813295" y="5543296"/>
            <a:ext cx="1869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Downstream of discharge</a:t>
            </a:r>
          </a:p>
        </p:txBody>
      </p:sp>
    </p:spTree>
    <p:extLst>
      <p:ext uri="{BB962C8B-B14F-4D97-AF65-F5344CB8AC3E}">
        <p14:creationId xmlns:p14="http://schemas.microsoft.com/office/powerpoint/2010/main" val="2021432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nature, river&#10;&#10;AI-generated content may be incorrect.">
            <a:extLst>
              <a:ext uri="{FF2B5EF4-FFF2-40B4-BE49-F238E27FC236}">
                <a16:creationId xmlns:a16="http://schemas.microsoft.com/office/drawing/2014/main" id="{1843A869-E7CD-B1A1-94B7-3888F8EF3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0" y="360250"/>
            <a:ext cx="6110966" cy="4583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9F16A-A5EA-F4E0-0CEB-56CFDDBFF68D}"/>
              </a:ext>
            </a:extLst>
          </p:cNvPr>
          <p:cNvSpPr txBox="1"/>
          <p:nvPr/>
        </p:nvSpPr>
        <p:spPr>
          <a:xfrm>
            <a:off x="1448491" y="4791075"/>
            <a:ext cx="241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Probe upstream of Discharge </a:t>
            </a:r>
            <a:r>
              <a:rPr lang="en-US" sz="1500"/>
              <a:t>1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35110-FC5E-D76C-2F40-43F352BCA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79" y="947737"/>
            <a:ext cx="5124451" cy="38433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DF10A-C75C-2D72-74A5-0EED83E01BD8}"/>
              </a:ext>
            </a:extLst>
          </p:cNvPr>
          <p:cNvSpPr txBox="1"/>
          <p:nvPr/>
        </p:nvSpPr>
        <p:spPr>
          <a:xfrm>
            <a:off x="7810714" y="4718882"/>
            <a:ext cx="24153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First probe downstream of Discharge 1</a:t>
            </a:r>
            <a:r>
              <a:rPr lang="en-US" sz="15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58421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5C1FC-7AEB-15F3-A4C3-9DA1DF74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3937571"/>
            <a:ext cx="3933825" cy="132556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 Branch of Perkiomen – Discharge Gallery 2</a:t>
            </a:r>
            <a:b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9/28/22-11/20/23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9E2C90-DBFC-19E0-F273-7D67C56B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069" y="3238501"/>
            <a:ext cx="7388806" cy="3484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81129-A4DC-23B9-41F7-54EE16E2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76975" cy="3158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23102-8457-CFE8-67E7-19DC0F03C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5434"/>
            <a:ext cx="6019460" cy="3022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156095-4706-B9A2-C35B-3A18EEE8F091}"/>
              </a:ext>
            </a:extLst>
          </p:cNvPr>
          <p:cNvSpPr txBox="1"/>
          <p:nvPr/>
        </p:nvSpPr>
        <p:spPr>
          <a:xfrm>
            <a:off x="6691375" y="321056"/>
            <a:ext cx="1869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Downstream of discharge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82953-C61A-8992-07DC-B252A647B6DB}"/>
              </a:ext>
            </a:extLst>
          </p:cNvPr>
          <p:cNvSpPr txBox="1"/>
          <p:nvPr/>
        </p:nvSpPr>
        <p:spPr>
          <a:xfrm>
            <a:off x="575054" y="321056"/>
            <a:ext cx="1869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Discharge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E1706-2531-DD6C-AAB0-D4E9E9FED61B}"/>
              </a:ext>
            </a:extLst>
          </p:cNvPr>
          <p:cNvSpPr txBox="1"/>
          <p:nvPr/>
        </p:nvSpPr>
        <p:spPr>
          <a:xfrm>
            <a:off x="5157214" y="3430016"/>
            <a:ext cx="1869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Furthest downstream </a:t>
            </a:r>
          </a:p>
        </p:txBody>
      </p:sp>
    </p:spTree>
    <p:extLst>
      <p:ext uri="{BB962C8B-B14F-4D97-AF65-F5344CB8AC3E}">
        <p14:creationId xmlns:p14="http://schemas.microsoft.com/office/powerpoint/2010/main" val="3488449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water, nature&#10;&#10;AI-generated content may be incorrect.">
            <a:extLst>
              <a:ext uri="{FF2B5EF4-FFF2-40B4-BE49-F238E27FC236}">
                <a16:creationId xmlns:a16="http://schemas.microsoft.com/office/drawing/2014/main" id="{5884F777-AE6E-D045-E899-50F942660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19100"/>
            <a:ext cx="3143250" cy="5257800"/>
          </a:xfrm>
          <a:prstGeom prst="rect">
            <a:avLst/>
          </a:prstGeom>
        </p:spPr>
      </p:pic>
      <p:pic>
        <p:nvPicPr>
          <p:cNvPr id="8" name="Picture 7" descr="A picture containing tree, outdoor, ground, nature&#10;&#10;AI-generated content may be incorrect.">
            <a:extLst>
              <a:ext uri="{FF2B5EF4-FFF2-40B4-BE49-F238E27FC236}">
                <a16:creationId xmlns:a16="http://schemas.microsoft.com/office/drawing/2014/main" id="{33204741-385F-ECF1-DB9A-773AD05EE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73" y="1428660"/>
            <a:ext cx="4579826" cy="4124325"/>
          </a:xfrm>
          <a:prstGeom prst="rect">
            <a:avLst/>
          </a:prstGeom>
        </p:spPr>
      </p:pic>
      <p:pic>
        <p:nvPicPr>
          <p:cNvPr id="7" name="Picture 6" descr="A picture containing outdoor, ground&#10;&#10;AI-generated content may be incorrect.">
            <a:extLst>
              <a:ext uri="{FF2B5EF4-FFF2-40B4-BE49-F238E27FC236}">
                <a16:creationId xmlns:a16="http://schemas.microsoft.com/office/drawing/2014/main" id="{83DB9EEF-FD17-3B8A-A2D6-B906CF440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419100"/>
            <a:ext cx="4514850" cy="3386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ECC3E-54EC-3D0C-2704-0979E4000117}"/>
              </a:ext>
            </a:extLst>
          </p:cNvPr>
          <p:cNvSpPr txBox="1"/>
          <p:nvPr/>
        </p:nvSpPr>
        <p:spPr>
          <a:xfrm>
            <a:off x="859226" y="5657671"/>
            <a:ext cx="24153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Probe at Discharge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D4405-8BB0-C8B8-B73E-E091DC50995E}"/>
              </a:ext>
            </a:extLst>
          </p:cNvPr>
          <p:cNvSpPr txBox="1"/>
          <p:nvPr/>
        </p:nvSpPr>
        <p:spPr>
          <a:xfrm>
            <a:off x="4417663" y="3962221"/>
            <a:ext cx="24153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First probe downstream of Discharge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68E4B-790D-DCF1-0D68-C87784CF3A43}"/>
              </a:ext>
            </a:extLst>
          </p:cNvPr>
          <p:cNvSpPr txBox="1"/>
          <p:nvPr/>
        </p:nvSpPr>
        <p:spPr>
          <a:xfrm>
            <a:off x="8694388" y="5552985"/>
            <a:ext cx="2638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Furthest probe downstream of Discharge 2</a:t>
            </a:r>
          </a:p>
        </p:txBody>
      </p:sp>
    </p:spTree>
    <p:extLst>
      <p:ext uri="{BB962C8B-B14F-4D97-AF65-F5344CB8AC3E}">
        <p14:creationId xmlns:p14="http://schemas.microsoft.com/office/powerpoint/2010/main" val="349857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525D-EBFB-F2F5-7FC6-88C739DD7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History Overview 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A61E240D-0B4B-6FAE-2B18-195C9377ADD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44873926"/>
              </p:ext>
            </p:extLst>
          </p:nvPr>
        </p:nvGraphicFramePr>
        <p:xfrm>
          <a:off x="2131824" y="1481759"/>
          <a:ext cx="7142178" cy="48904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1089">
                  <a:extLst>
                    <a:ext uri="{9D8B030D-6E8A-4147-A177-3AD203B41FA5}">
                      <a16:colId xmlns:a16="http://schemas.microsoft.com/office/drawing/2014/main" val="3335001023"/>
                    </a:ext>
                  </a:extLst>
                </a:gridCol>
                <a:gridCol w="3571089">
                  <a:extLst>
                    <a:ext uri="{9D8B030D-6E8A-4147-A177-3AD203B41FA5}">
                      <a16:colId xmlns:a16="http://schemas.microsoft.com/office/drawing/2014/main" val="1239480648"/>
                    </a:ext>
                  </a:extLst>
                </a:gridCol>
              </a:tblGrid>
              <a:tr h="430467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11749"/>
                  </a:ext>
                </a:extLst>
              </a:tr>
              <a:tr h="693386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Disposal of Waste at Crossley Farm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1960s – 1970s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834"/>
                  </a:ext>
                </a:extLst>
              </a:tr>
              <a:tr h="75331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Crossley Farm added into Superfund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199653"/>
                  </a:ext>
                </a:extLst>
              </a:tr>
              <a:tr h="75331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EPA installation of Point of Entry Treatment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1986 - 2000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581016"/>
                  </a:ext>
                </a:extLst>
              </a:tr>
              <a:tr h="753318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EPA installation of Vapor Intrusion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2006 - 2015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618253"/>
                  </a:ext>
                </a:extLst>
              </a:tr>
              <a:tr h="753318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EPA construction of Treatment Plant for Valley Plume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2010 – 2012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726438"/>
                  </a:ext>
                </a:extLst>
              </a:tr>
              <a:tr h="753318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EPA upgrades and expansion of Treatment Plant for Source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2023 - 2025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30642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4EAC29F-B335-830D-60A0-7D63E6533AD1}"/>
              </a:ext>
            </a:extLst>
          </p:cNvPr>
          <p:cNvSpPr/>
          <p:nvPr/>
        </p:nvSpPr>
        <p:spPr>
          <a:xfrm>
            <a:off x="2036618" y="5527964"/>
            <a:ext cx="7342909" cy="90054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0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3E5F-30C4-CDF1-DC0A-3B67A8B5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3429000"/>
            <a:ext cx="3375212" cy="1415113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Downstream Data:</a:t>
            </a:r>
            <a:b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9/28/22 to 11/20/23 </a:t>
            </a:r>
            <a:b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(No longer collected)</a:t>
            </a:r>
            <a:br>
              <a:rPr lang="en-US" sz="3500">
                <a:solidFill>
                  <a:schemeClr val="tx1"/>
                </a:solidFill>
              </a:rPr>
            </a:br>
            <a:br>
              <a:rPr lang="en-US" sz="3600">
                <a:solidFill>
                  <a:schemeClr val="tx1"/>
                </a:solidFill>
              </a:rPr>
            </a:br>
            <a:br>
              <a:rPr lang="en-US" sz="3500">
                <a:solidFill>
                  <a:schemeClr val="tx1"/>
                </a:solidFill>
              </a:rPr>
            </a:br>
            <a:endParaRPr lang="en-US" sz="35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99A1F-2ADC-1605-8EBB-80A7E70F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91375" cy="325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05D0F-029E-66C3-7904-4698E4F0C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81" y="2895049"/>
            <a:ext cx="8341469" cy="3962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F9A2A-42EA-65A6-E4E6-1318DF202D3C}"/>
              </a:ext>
            </a:extLst>
          </p:cNvPr>
          <p:cNvSpPr txBox="1"/>
          <p:nvPr/>
        </p:nvSpPr>
        <p:spPr>
          <a:xfrm>
            <a:off x="361695" y="168656"/>
            <a:ext cx="1869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Discharge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F92D-EE36-5DBA-C0F8-ACADF98EACA3}"/>
              </a:ext>
            </a:extLst>
          </p:cNvPr>
          <p:cNvSpPr txBox="1"/>
          <p:nvPr/>
        </p:nvSpPr>
        <p:spPr>
          <a:xfrm>
            <a:off x="4435855" y="3257296"/>
            <a:ext cx="1869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Downstream at Rt 100</a:t>
            </a:r>
          </a:p>
        </p:txBody>
      </p:sp>
    </p:spTree>
    <p:extLst>
      <p:ext uri="{BB962C8B-B14F-4D97-AF65-F5344CB8AC3E}">
        <p14:creationId xmlns:p14="http://schemas.microsoft.com/office/powerpoint/2010/main" val="3154647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trees around it&#10;&#10;AI-generated content may be incorrect.">
            <a:extLst>
              <a:ext uri="{FF2B5EF4-FFF2-40B4-BE49-F238E27FC236}">
                <a16:creationId xmlns:a16="http://schemas.microsoft.com/office/drawing/2014/main" id="{A79BEEB4-E152-BA14-3AF5-A449F1D16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28" y="404336"/>
            <a:ext cx="7620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C8BF9-11E1-ED17-F793-6F8518233DF1}"/>
              </a:ext>
            </a:extLst>
          </p:cNvPr>
          <p:cNvSpPr txBox="1"/>
          <p:nvPr/>
        </p:nvSpPr>
        <p:spPr>
          <a:xfrm>
            <a:off x="611576" y="2828835"/>
            <a:ext cx="241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Furthest probe downstream </a:t>
            </a:r>
          </a:p>
          <a:p>
            <a:pPr algn="ctr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(adjacent to Route 100)</a:t>
            </a:r>
          </a:p>
        </p:txBody>
      </p:sp>
    </p:spTree>
    <p:extLst>
      <p:ext uri="{BB962C8B-B14F-4D97-AF65-F5344CB8AC3E}">
        <p14:creationId xmlns:p14="http://schemas.microsoft.com/office/powerpoint/2010/main" val="1668037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22F0-1A34-B647-0CC1-101BF90A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35" y="3889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7CB4BF-F41B-D569-BAA7-4CBD6DF880CE}"/>
              </a:ext>
            </a:extLst>
          </p:cNvPr>
          <p:cNvSpPr txBox="1">
            <a:spLocks/>
          </p:cNvSpPr>
          <p:nvPr/>
        </p:nvSpPr>
        <p:spPr>
          <a:xfrm>
            <a:off x="971358" y="333660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58BD68-E701-1989-5202-9260895E84D1}"/>
              </a:ext>
            </a:extLst>
          </p:cNvPr>
          <p:cNvSpPr txBox="1">
            <a:spLocks/>
          </p:cNvSpPr>
          <p:nvPr/>
        </p:nvSpPr>
        <p:spPr>
          <a:xfrm>
            <a:off x="968733" y="1159099"/>
            <a:ext cx="8761863" cy="3775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current data the site is protective of receptors.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exceedance of temperature endpoints is due to seasonal variation and not from site discharge. 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Trout and other species would react accordingly and move to deeper pools or other parts of the watershed.</a:t>
            </a:r>
          </a:p>
        </p:txBody>
      </p:sp>
    </p:spTree>
    <p:extLst>
      <p:ext uri="{BB962C8B-B14F-4D97-AF65-F5344CB8AC3E}">
        <p14:creationId xmlns:p14="http://schemas.microsoft.com/office/powerpoint/2010/main" val="53246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25AA6-33EA-F22E-9B75-8CC2424EB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EC76E-C53E-5DC8-72B6-93FFF44B4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114" y="278160"/>
            <a:ext cx="8681844" cy="5380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 the HOBO</a:t>
            </a:r>
            <a:r>
              <a:rPr lang="en-US" baseline="30000" dirty="0"/>
              <a:t>®</a:t>
            </a:r>
            <a:r>
              <a:rPr lang="en-US" sz="2200" baseline="30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continuous temperature monitors at current 9 monitoring stations. Concentrate efforts closer to the site. 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monitoring frequency (2x a year).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Given the historical data, concentrate efforts closer to the site.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CA2FEF-2D4D-5BB4-8261-46F40660D9A8}"/>
              </a:ext>
            </a:extLst>
          </p:cNvPr>
          <p:cNvSpPr txBox="1">
            <a:spLocks/>
          </p:cNvSpPr>
          <p:nvPr/>
        </p:nvSpPr>
        <p:spPr>
          <a:xfrm>
            <a:off x="712568" y="35187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What's Next</a:t>
            </a:r>
          </a:p>
        </p:txBody>
      </p:sp>
    </p:spTree>
    <p:extLst>
      <p:ext uri="{BB962C8B-B14F-4D97-AF65-F5344CB8AC3E}">
        <p14:creationId xmlns:p14="http://schemas.microsoft.com/office/powerpoint/2010/main" val="3036378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71BE-B83C-6438-E437-7DC67036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182" y="280306"/>
            <a:ext cx="8596668" cy="132080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Calibri (body)"/>
              </a:rPr>
              <a:t>Questions for the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5E61B-C3CF-C4A3-C8F4-FD46FF4F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1312"/>
            <a:ext cx="8596668" cy="388077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>
                <a:latin typeface="Calibri (body)"/>
              </a:rPr>
              <a:t>Are there other creek/rivers near superfund sites you are concerned about?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>
                <a:latin typeface="Calibri (body)"/>
              </a:rPr>
              <a:t>What if any restoration work do you do for riparian corridors and in streams?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>
                <a:latin typeface="Calibri (body)"/>
              </a:rPr>
              <a:t>Concern with natural damming in area?  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177FD-5572-FCAE-3CA5-0D9A4B5D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29EEA-DF5E-C80B-0B73-839681FD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A picture containing tree, outdoor, nature, forest&#10;&#10;AI-generated content may be incorrect.">
            <a:extLst>
              <a:ext uri="{FF2B5EF4-FFF2-40B4-BE49-F238E27FC236}">
                <a16:creationId xmlns:a16="http://schemas.microsoft.com/office/drawing/2014/main" id="{88672955-C6DF-5F22-57D4-5C93FF69D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36" y="3147647"/>
            <a:ext cx="4245033" cy="318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57222-2B2C-F2C2-79BA-01B25CA73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B832B-92B3-63B9-F4DB-91808AFC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52" y="285345"/>
            <a:ext cx="8596668" cy="1320800"/>
          </a:xfrm>
        </p:spPr>
        <p:txBody>
          <a:bodyPr/>
          <a:lstStyle/>
          <a:p>
            <a:pPr algn="ctr"/>
            <a:r>
              <a:rPr lang="en-US" b="1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 Contact Us</a:t>
            </a:r>
            <a:br>
              <a:rPr lang="en-US" b="1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6C9B6-A601-AE1C-AD51-80E05073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DA70E-F21C-F6C5-2152-9B70ACEB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8C193D4-49FE-2642-A175-E741EF061247}"/>
              </a:ext>
            </a:extLst>
          </p:cNvPr>
          <p:cNvSpPr txBox="1"/>
          <p:nvPr/>
        </p:nvSpPr>
        <p:spPr>
          <a:xfrm>
            <a:off x="2670421" y="1100129"/>
            <a:ext cx="486410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u="sng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Leslee Everett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EPA Remedial Project Manager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(215) 814-2023  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Everett.Leslee@epa.gov</a:t>
            </a:r>
          </a:p>
          <a:p>
            <a:pPr algn="ctr"/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Matt Taynor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EPA Biologist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(215) 814-3351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Taynor.Matthew@epa.gov 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John Brakeall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EPA Community Involvement Coordinator 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(267) 649-2977</a:t>
            </a:r>
          </a:p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Brakeall.John@epa.gov 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0130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AD22-F7E7-E440-08F2-595ED876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11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0F442-D855-4068-59F6-0F2ADB00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96CB5-1A67-E50A-8CFC-5CEFC3E8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36ED1-2211-6293-A656-1216A12DD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6"/>
          <a:stretch/>
        </p:blipFill>
        <p:spPr>
          <a:xfrm>
            <a:off x="2147455" y="0"/>
            <a:ext cx="10044545" cy="6526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542299-A70D-0761-0693-E874CE995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4" r="64823"/>
          <a:stretch/>
        </p:blipFill>
        <p:spPr>
          <a:xfrm>
            <a:off x="2371351" y="6179776"/>
            <a:ext cx="2671704" cy="6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2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99E170-2E75-1627-B5CA-9E4EABE94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95" y="103511"/>
            <a:ext cx="8551256" cy="66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92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93DB-DB05-D4E8-7EA3-9358FC21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EPA Region 3 Biological Technical Assistance Group </a:t>
            </a:r>
            <a:b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(BTAG)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6C81-4D15-A7A4-5D70-80FA80A17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942" y="2471140"/>
            <a:ext cx="8596668" cy="3880773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Plan, conduct, and analyze ecological risk assessments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everything non-human</a:t>
            </a:r>
          </a:p>
          <a:p>
            <a:pPr marL="457200" lvl="1" indent="0"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on removal, remedial, and federal facility sites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post remedial action on restoration and monitoring of sites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group for work with Trustees (US FWS and NOAA)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5D090-78E5-CECC-AD6B-C997FC5D7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276549" y="1757733"/>
            <a:ext cx="5763270" cy="2786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47D97-4025-7F4B-607E-0A6A7B9B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984" y="4419935"/>
            <a:ext cx="2563610" cy="2164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A9736-5ADE-C11D-7805-B162A17DB8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" t="14813" r="21199" b="10222"/>
          <a:stretch/>
        </p:blipFill>
        <p:spPr>
          <a:xfrm>
            <a:off x="4638676" y="4099953"/>
            <a:ext cx="2405320" cy="2484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78115-6808-1CF7-ED4B-33F946FD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0" y="2978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do in the creek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D787D7-9DD3-5063-A094-65C14100C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234" y="4099953"/>
            <a:ext cx="4531743" cy="2484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E9D3F-2990-CFF4-2FFA-77405D2ED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908" y="634582"/>
            <a:ext cx="3698752" cy="3334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534E8-D3CC-D930-AEF4-54E117E8F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20" y="1236231"/>
            <a:ext cx="3795970" cy="2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082028-2C5D-30BC-CA46-96BB2272F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50" y="2495908"/>
            <a:ext cx="4454525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3430A35-91D9-B3B4-35DC-3046A9782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2" y="334039"/>
            <a:ext cx="4619127" cy="6158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688C0-9C2F-8F8A-E1EB-E70C63174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377" y="209192"/>
            <a:ext cx="4766798" cy="34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54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84FD-A6E0-2E51-C5DE-F261FFF7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 of Temperature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695A8-C74F-72CA-D749-616EFAAD4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285" y="1657669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2008 - FWS, PA DEP, and EPA selected locations for benthic and fish studies</a:t>
            </a:r>
          </a:p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2008- Current – Yearly sampling</a:t>
            </a:r>
          </a:p>
          <a:p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Erosion issue and loss of probes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A0EB5-8922-2476-24EC-B9ACE6385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82" y="2599473"/>
            <a:ext cx="3981512" cy="3893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11161-8E02-8BC1-3450-01C7400E2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44" y="3340029"/>
            <a:ext cx="4853406" cy="337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0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water, river&#10;&#10;AI-generated content may be incorrect.">
            <a:extLst>
              <a:ext uri="{FF2B5EF4-FFF2-40B4-BE49-F238E27FC236}">
                <a16:creationId xmlns:a16="http://schemas.microsoft.com/office/drawing/2014/main" id="{C9E99CB7-65E1-2295-62FA-5D725483E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1" y="247972"/>
            <a:ext cx="5951349" cy="5199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68787E-15FD-C269-D650-CF54574B3814}"/>
              </a:ext>
            </a:extLst>
          </p:cNvPr>
          <p:cNvSpPr txBox="1"/>
          <p:nvPr/>
        </p:nvSpPr>
        <p:spPr>
          <a:xfrm>
            <a:off x="918546" y="5514467"/>
            <a:ext cx="3340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2008</a:t>
            </a:r>
          </a:p>
          <a:p>
            <a:pPr algn="ctr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(Location: Furthest downstream probe of Discharge 2)</a:t>
            </a:r>
          </a:p>
        </p:txBody>
      </p:sp>
      <p:pic>
        <p:nvPicPr>
          <p:cNvPr id="8" name="Picture 7" descr="A picture containing tree, outdoor, ground, nature&#10;&#10;AI-generated content may be incorrect.">
            <a:extLst>
              <a:ext uri="{FF2B5EF4-FFF2-40B4-BE49-F238E27FC236}">
                <a16:creationId xmlns:a16="http://schemas.microsoft.com/office/drawing/2014/main" id="{99526A34-6EFF-B306-3C23-A6AE53723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02" y="247971"/>
            <a:ext cx="5773947" cy="5199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76951-A158-880A-7298-D86C98907033}"/>
              </a:ext>
            </a:extLst>
          </p:cNvPr>
          <p:cNvSpPr txBox="1"/>
          <p:nvPr/>
        </p:nvSpPr>
        <p:spPr>
          <a:xfrm>
            <a:off x="6749582" y="5514925"/>
            <a:ext cx="321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(Location: Furthest downstream probe of Discharge 2)</a:t>
            </a:r>
          </a:p>
        </p:txBody>
      </p:sp>
    </p:spTree>
    <p:extLst>
      <p:ext uri="{BB962C8B-B14F-4D97-AF65-F5344CB8AC3E}">
        <p14:creationId xmlns:p14="http://schemas.microsoft.com/office/powerpoint/2010/main" val="282207475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5CAFE586955D4297738B40CF1CE358" ma:contentTypeVersion="5" ma:contentTypeDescription="Create a new document." ma:contentTypeScope="" ma:versionID="d9f225f56736e46c493c74dd8b239c5e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66e4c48f-8428-4510-aa3b-d63d82df83b1" targetNamespace="http://schemas.microsoft.com/office/2006/metadata/properties" ma:root="true" ma:fieldsID="ee9986422d70ca2764bb6473474655ea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66e4c48f-8428-4510-aa3b-d63d82df83b1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b3ba7e3b-6f30-4da0-88ec-b901dbd3809a}" ma:internalName="TaxCatchAllLabel" ma:readOnly="true" ma:showField="CatchAllDataLabel" ma:web="593044f4-b35d-4680-bd41-61a45597bb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b3ba7e3b-6f30-4da0-88ec-b901dbd3809a}" ma:internalName="TaxCatchAll" ma:showField="CatchAllData" ma:web="593044f4-b35d-4680-bd41-61a45597bb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4c48f-8428-4510-aa3b-d63d82df83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Document_x0020_Creation_x0020_Date xmlns="4ffa91fb-a0ff-4ac5-b2db-65c790d184a4">2025-12-09T11:16:30+00:00</Document_x0020_Creation_x0020_Date>
    <Language xmlns="http://schemas.microsoft.com/sharepoint/v3">English</Languag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B156712-C179-4B11-9E0D-6636FFEA19F1}">
  <ds:schemaRefs>
    <ds:schemaRef ds:uri="4ffa91fb-a0ff-4ac5-b2db-65c790d184a4"/>
    <ds:schemaRef ds:uri="66e4c48f-8428-4510-aa3b-d63d82df83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2D5AC3-58BC-424D-9955-4939B00919B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472E8792-BF37-4EAA-BDD5-84A3F46CF9C5}">
  <ds:schemaRefs>
    <ds:schemaRef ds:uri="http://schemas.microsoft.com/sharepoint/v3"/>
    <ds:schemaRef ds:uri="4ffa91fb-a0ff-4ac5-b2db-65c790d184a4"/>
    <ds:schemaRef ds:uri="http://schemas.microsoft.com/office/2006/documentManagement/types"/>
    <ds:schemaRef ds:uri="http://schemas.microsoft.com/office/infopath/2007/PartnerControls"/>
    <ds:schemaRef ds:uri="66e4c48f-8428-4510-aa3b-d63d82df83b1"/>
    <ds:schemaRef ds:uri="http://www.w3.org/XML/1998/namespace"/>
    <ds:schemaRef ds:uri="http://purl.org/dc/elements/1.1/"/>
    <ds:schemaRef ds:uri="http://schemas.microsoft.com/sharepoint/v3/fields"/>
    <ds:schemaRef ds:uri="http://schemas.microsoft.com/office/2006/metadata/properties"/>
    <ds:schemaRef ds:uri="http://schemas.openxmlformats.org/package/2006/metadata/core-properties"/>
    <ds:schemaRef ds:uri="http://schemas.microsoft.com/sharepoint.v3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37F86D9A-8AC1-46FF-B7BF-B33B17AA14B2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B9380C2-148D-4263-9A5A-3542D0FFC61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676</Words>
  <Application>Microsoft Office PowerPoint</Application>
  <PresentationFormat>Widescreen</PresentationFormat>
  <Paragraphs>134</Paragraphs>
  <Slides>25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Facet</vt:lpstr>
      <vt:lpstr>Crossley Farm Superfund site:  Temperature Monitoring in the West Branch of the Perkiomen and Unnamed Tributary </vt:lpstr>
      <vt:lpstr>Site History Overview </vt:lpstr>
      <vt:lpstr>Site  Location  Map</vt:lpstr>
      <vt:lpstr>PowerPoint Presentation</vt:lpstr>
      <vt:lpstr>EPA Region 3 Biological Technical Assistance Group  (BTAG)</vt:lpstr>
      <vt:lpstr>What we do in the creek</vt:lpstr>
      <vt:lpstr>PowerPoint Presentation</vt:lpstr>
      <vt:lpstr>History of Temperature Sampling</vt:lpstr>
      <vt:lpstr>PowerPoint Presentation</vt:lpstr>
      <vt:lpstr>PowerPoint Presentation</vt:lpstr>
      <vt:lpstr>Temperature Probe Locations </vt:lpstr>
      <vt:lpstr>Discharge Gallery 1</vt:lpstr>
      <vt:lpstr>Discharge Gallery 2</vt:lpstr>
      <vt:lpstr>Discharge Gallery 2</vt:lpstr>
      <vt:lpstr>PowerPoint Presentation</vt:lpstr>
      <vt:lpstr>Unnamed Tributary – Discharge Gallery 1</vt:lpstr>
      <vt:lpstr>PowerPoint Presentation</vt:lpstr>
      <vt:lpstr>West Branch of Perkiomen – Discharge Gallery 2 9/28/22-11/20/23</vt:lpstr>
      <vt:lpstr>PowerPoint Presentation</vt:lpstr>
      <vt:lpstr>Further Downstream Data: 9/28/22 to 11/20/23  (No longer collected)   </vt:lpstr>
      <vt:lpstr>PowerPoint Presentation</vt:lpstr>
      <vt:lpstr>Conclusion</vt:lpstr>
      <vt:lpstr>PowerPoint Presentation</vt:lpstr>
      <vt:lpstr>Questions for the group</vt:lpstr>
      <vt:lpstr>Questions? Contact 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Brakeall, John</cp:lastModifiedBy>
  <cp:revision>2</cp:revision>
  <dcterms:created xsi:type="dcterms:W3CDTF">2019-11-04T14:34:56Z</dcterms:created>
  <dcterms:modified xsi:type="dcterms:W3CDTF">2025-12-17T01:22:23Z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0x0101007D5CAFE586955D4297738B40CF1CE358</vt:lpwstr>
  </property>
  <property fmtid="{D5CDD505-2E9C-101B-9397-08002B2CF9AE}" pid="3" name="TaxKeyword">
    <vt:lpwstr/>
  </property>
  <property fmtid="{D5CDD505-2E9C-101B-9397-08002B2CF9AE}" pid="4" name="Document_x0020_Type">
    <vt:lpwstr/>
  </property>
  <property fmtid="{D5CDD505-2E9C-101B-9397-08002B2CF9AE}" pid="5" name="e3f09c3df709400db2417a7161762d62">
    <vt:lpwstr/>
  </property>
  <property fmtid="{D5CDD505-2E9C-101B-9397-08002B2CF9AE}" pid="6" name="EPA_x0020_Subject">
    <vt:lpwstr/>
  </property>
  <property fmtid="{D5CDD505-2E9C-101B-9397-08002B2CF9AE}" pid="7" name="Document Type">
    <vt:lpwstr/>
  </property>
  <property fmtid="{D5CDD505-2E9C-101B-9397-08002B2CF9AE}" pid="8" name="EPA Subject">
    <vt:lpwstr/>
  </property>
</Properties>
</file>